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9"/>
  </p:notesMasterIdLst>
  <p:sldIdLst>
    <p:sldId id="1036" r:id="rId2"/>
    <p:sldId id="1037" r:id="rId3"/>
    <p:sldId id="1039" r:id="rId4"/>
    <p:sldId id="1040" r:id="rId5"/>
    <p:sldId id="1041" r:id="rId6"/>
    <p:sldId id="1038" r:id="rId7"/>
    <p:sldId id="104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106" d="100"/>
          <a:sy n="106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30.01.2018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33EDF76-2D19-4701-9985-37EBAC92037B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7E0C-877B-44BC-9B31-968175204650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79A2A6-E61A-42AD-8543-A56FEA1454B7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908C-4D7C-43FC-B360-CCCB0060C767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46A5-3353-46E3-9D32-7E217EC28C20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C8CC73-D518-468F-A1A6-53EC257EFD47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717BC5-77D0-4B6C-859B-D1D273FD6681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AB5E-CECE-4765-B544-B0778DF12FF3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1799-0961-4913-9FE8-ADE7CDD79416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9907-E81D-4AA2-9468-8E7A555A77CF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A3B6F2-DB07-4081-BB4D-ECC9BC7754C6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C05710-9F52-4497-8828-45999369F208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Einheitsvektoren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spcAft>
                    <a:spcPts val="0"/>
                  </a:spcAft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Was ist ein Einheitsvektor?</a:t>
                </a:r>
              </a:p>
              <a:p>
                <a:pPr marL="0" lvl="0" indent="0">
                  <a:spcAft>
                    <a:spcPts val="0"/>
                  </a:spcAft>
                  <a:buNone/>
                </a:pPr>
                <a:r>
                  <a:rPr lang="de-DE" sz="2400" dirty="0" smtClean="0"/>
                  <a:t>Teile </a:t>
                </a:r>
                <a:r>
                  <a:rPr lang="de-DE" sz="2400" dirty="0"/>
                  <a:t>einen Vektor einfach durch seine Länge. Das Ergebnis ist ein Vektor der Länge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1</m:t>
                    </m:r>
                  </m:oMath>
                </a14:m>
                <a:r>
                  <a:rPr lang="de-DE" sz="2400" dirty="0"/>
                  <a:t>, ein </a:t>
                </a:r>
                <a:r>
                  <a:rPr lang="de-DE" sz="2400" dirty="0">
                    <a:solidFill>
                      <a:srgbClr val="FF0000"/>
                    </a:solidFill>
                  </a:rPr>
                  <a:t>Einheitsvektor</a:t>
                </a:r>
                <a:r>
                  <a:rPr lang="de-DE" sz="2400" dirty="0"/>
                  <a:t>. </a:t>
                </a:r>
                <a:br>
                  <a:rPr lang="de-DE" sz="2400" dirty="0"/>
                </a:br>
                <a:r>
                  <a:rPr lang="de-DE" sz="2400" dirty="0" smtClean="0"/>
                  <a:t>Einheitsvektoren werden </a:t>
                </a:r>
                <a:r>
                  <a:rPr lang="de-DE" sz="2400" dirty="0"/>
                  <a:t>mit einer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/>
                  <a:t> als Index </a:t>
                </a:r>
                <a:r>
                  <a:rPr lang="de-DE" sz="2400" dirty="0" smtClean="0"/>
                  <a:t>gekennzeichnet.</a:t>
                </a:r>
              </a:p>
              <a:p>
                <a:pPr marL="0" lvl="0" indent="0">
                  <a:spcAft>
                    <a:spcPts val="0"/>
                  </a:spcAft>
                  <a:buNone/>
                </a:pPr>
                <a:endParaRPr lang="de-DE" sz="800" dirty="0"/>
              </a:p>
              <a:p>
                <a:pPr marL="0" indent="0">
                  <a:spcAft>
                    <a:spcPct val="0"/>
                  </a:spcAft>
                  <a:buSzPts val="1072"/>
                  <a:buNone/>
                </a:pPr>
                <a:r>
                  <a:rPr lang="de-DE" sz="2400" b="1" dirty="0">
                    <a:solidFill>
                      <a:srgbClr val="0000FF"/>
                    </a:solidFill>
                  </a:rPr>
                  <a:t>Rechenbeispiel: </a:t>
                </a:r>
                <a:endParaRPr lang="de-DE" sz="2400" b="1" dirty="0" smtClean="0">
                  <a:solidFill>
                    <a:srgbClr val="0000FF"/>
                  </a:solidFill>
                </a:endParaRPr>
              </a:p>
              <a:p>
                <a:pPr marL="0" indent="0">
                  <a:spcAft>
                    <a:spcPct val="0"/>
                  </a:spcAft>
                  <a:buSzPts val="1072"/>
                  <a:buNone/>
                </a:pPr>
                <a:r>
                  <a:rPr lang="de-DE" sz="2400" dirty="0" smtClean="0"/>
                  <a:t>Bilde </a:t>
                </a:r>
                <a:r>
                  <a:rPr lang="de-DE" sz="2400" dirty="0"/>
                  <a:t>zu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𝑣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4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</a:t>
                </a:r>
                <a:r>
                  <a:rPr lang="de-DE" sz="2400" dirty="0" smtClean="0"/>
                  <a:t>einen </a:t>
                </a:r>
                <a:r>
                  <a:rPr lang="de-DE" sz="2400" dirty="0"/>
                  <a:t>Einheitsvektor</a:t>
                </a:r>
                <a:r>
                  <a:rPr lang="de-DE" sz="2400" dirty="0" smtClean="0"/>
                  <a:t>.</a:t>
                </a:r>
              </a:p>
              <a:p>
                <a:pPr marL="0" indent="0">
                  <a:spcAft>
                    <a:spcPct val="0"/>
                  </a:spcAft>
                  <a:buSzPts val="1072"/>
                  <a:buNone/>
                </a:pPr>
                <a:endParaRPr lang="de-DE" sz="800" dirty="0"/>
              </a:p>
              <a:p>
                <a:pPr marL="0" indent="0">
                  <a:spcAft>
                    <a:spcPct val="0"/>
                  </a:spcAft>
                  <a:buSzPts val="1072"/>
                  <a:buNone/>
                </a:pPr>
                <a:r>
                  <a:rPr lang="de-DE" sz="2400" b="1" dirty="0">
                    <a:solidFill>
                      <a:srgbClr val="FF0000"/>
                    </a:solidFill>
                  </a:rPr>
                  <a:t>Lösung</a:t>
                </a:r>
                <a:r>
                  <a:rPr lang="de-DE" sz="2400" b="1" dirty="0" smtClean="0">
                    <a:solidFill>
                      <a:srgbClr val="FF0000"/>
                    </a:solidFill>
                  </a:rPr>
                  <a:t>: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spcAft>
                    <a:spcPct val="0"/>
                  </a:spcAft>
                  <a:buSzPts val="1072"/>
                  <a:buNone/>
                </a:pPr>
                <a14:m>
                  <m:oMath xmlns:m="http://schemas.openxmlformats.org/officeDocument/2006/math"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∣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∣=</m:t>
                    </m:r>
                    <m:rad>
                      <m:radPr>
                        <m:degHide m:val="on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e>
                          <m: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4</m:t>
                            </m:r>
                          </m:e>
                          <m: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=5</m:t>
                    </m:r>
                    <m:r>
                      <a:rPr lang="de-DE" sz="2400" b="0" i="0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a:rPr lang="de-DE" sz="2400" i="1" smtClean="0">
                        <a:solidFill>
                          <a:prstClr val="black"/>
                        </a:solidFill>
                        <a:latin typeface="Cambria Math"/>
                      </a:rPr>
                      <m:t>⇒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</m:acc>
                      </m:num>
                      <m:den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∣</m:t>
                        </m:r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</m:acc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∣</m:t>
                        </m:r>
                      </m:den>
                    </m:f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0,6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0,8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</a:t>
                </a:r>
                <a:endParaRPr lang="de-DE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4"/>
          <p:cNvSpPr/>
          <p:nvPr/>
        </p:nvSpPr>
        <p:spPr>
          <a:xfrm>
            <a:off x="3923928" y="5877272"/>
            <a:ext cx="432048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6372700" y="6021288"/>
            <a:ext cx="648072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739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Hesse‘sche Normalenform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Wenn man in der Normalenform einen </a:t>
                </a:r>
                <a:br>
                  <a:rPr lang="de-DE" sz="2400" dirty="0" smtClean="0"/>
                </a:br>
                <a:r>
                  <a:rPr lang="de-DE" sz="2400" dirty="0" smtClean="0">
                    <a:solidFill>
                      <a:srgbClr val="FF0000"/>
                    </a:solidFill>
                  </a:rPr>
                  <a:t>Einheitsnormalenvektor</a:t>
                </a:r>
                <a:r>
                  <a:rPr lang="de-DE" sz="2400" dirty="0" smtClean="0"/>
                  <a:t> </a:t>
                </a:r>
                <a:r>
                  <a:rPr lang="de-DE" sz="2400" dirty="0"/>
                  <a:t>verwendet, bekommt man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die </a:t>
                </a:r>
                <a:r>
                  <a:rPr lang="de-DE" sz="2400" dirty="0"/>
                  <a:t>Hesse'sche Normalenform (HNF</a:t>
                </a:r>
                <a:r>
                  <a:rPr lang="de-DE" sz="2400" dirty="0" smtClean="0"/>
                  <a:t>):</a:t>
                </a:r>
              </a:p>
              <a:p>
                <a:pPr marL="0" lvl="0" indent="0">
                  <a:buNone/>
                </a:pPr>
                <a:endParaRPr lang="de-DE" sz="2400" dirty="0"/>
              </a:p>
              <a:p>
                <a:pPr marL="0" lvl="0" indent="0">
                  <a:buNone/>
                </a:pPr>
                <a:endParaRPr lang="de-DE" sz="2400" dirty="0"/>
              </a:p>
              <a:p>
                <a:pPr marL="0" indent="0">
                  <a:buNone/>
                </a:pPr>
                <a:r>
                  <a:rPr lang="de-DE" sz="2400" dirty="0"/>
                  <a:t>Dabei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acc>
                      </m:num>
                      <m:den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∣</m:t>
                        </m:r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acc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∣</m:t>
                        </m:r>
                      </m:den>
                    </m:f>
                  </m:oMath>
                </a14:m>
                <a:r>
                  <a:rPr lang="de-DE" sz="2400" dirty="0" smtClean="0"/>
                  <a:t> ein </a:t>
                </a:r>
                <a:r>
                  <a:rPr lang="de-DE" sz="2400" dirty="0"/>
                  <a:t>Einheitsnormalenvektor.</a:t>
                </a:r>
              </a:p>
              <a:p>
                <a:pPr marL="0" lvl="0" indent="0">
                  <a:buNone/>
                </a:pPr>
                <a:endParaRPr lang="de-DE" sz="800" dirty="0" smtClean="0">
                  <a:solidFill>
                    <a:srgbClr val="FF6633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Wofür </a:t>
                </a:r>
                <a:r>
                  <a:rPr lang="de-DE" sz="2400" b="1" dirty="0">
                    <a:solidFill>
                      <a:srgbClr val="0000FF"/>
                    </a:solidFill>
                  </a:rPr>
                  <a:t>braucht man dies? </a:t>
                </a:r>
                <a:endParaRPr lang="de-DE" sz="2400" b="1" dirty="0" smtClean="0">
                  <a:solidFill>
                    <a:srgbClr val="0000FF"/>
                  </a:solidFill>
                </a:endParaRPr>
              </a:p>
              <a:p>
                <a:pPr marL="0" lvl="0" indent="0">
                  <a:buNone/>
                </a:pPr>
                <a:r>
                  <a:rPr lang="de-DE" sz="2400" dirty="0" smtClean="0"/>
                  <a:t>Unter </a:t>
                </a:r>
                <a:r>
                  <a:rPr lang="de-DE" sz="2400" dirty="0"/>
                  <a:t>Verwendung der HNF kann später der Abstand eines Punktes zu einer Ebene sehr bequem berechnet werden</a:t>
                </a:r>
                <a:r>
                  <a:rPr lang="de-DE" sz="2400" dirty="0" smtClean="0"/>
                  <a:t>!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28800"/>
            <a:ext cx="1441241" cy="228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hteck 5"/>
          <p:cNvSpPr/>
          <p:nvPr/>
        </p:nvSpPr>
        <p:spPr>
          <a:xfrm>
            <a:off x="7308304" y="3262089"/>
            <a:ext cx="14412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400" dirty="0" smtClean="0"/>
              <a:t>Otto Hesse</a:t>
            </a:r>
          </a:p>
          <a:p>
            <a:pPr algn="ctr"/>
            <a:r>
              <a:rPr lang="de-DE" sz="1400" dirty="0" smtClean="0"/>
              <a:t>* 22.4.1811  </a:t>
            </a:r>
          </a:p>
          <a:p>
            <a:pPr algn="ctr"/>
            <a:r>
              <a:rPr lang="de-DE" sz="1400" dirty="0" smtClean="0"/>
              <a:t>† 4.8.1874</a:t>
            </a:r>
          </a:p>
          <a:p>
            <a:pPr algn="ctr"/>
            <a:r>
              <a:rPr lang="de-DE" sz="1200" dirty="0" smtClean="0"/>
              <a:t>(Quelle: Wikipedia)</a:t>
            </a:r>
            <a:endParaRPr lang="de-DE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Abgerundetes Rechteck 6"/>
              <p:cNvSpPr/>
              <p:nvPr/>
            </p:nvSpPr>
            <p:spPr>
              <a:xfrm>
                <a:off x="1547664" y="2938053"/>
                <a:ext cx="3528392" cy="648072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:r>
                  <a:rPr lang="de-DE" sz="2400" dirty="0" smtClean="0">
                    <a:solidFill>
                      <a:srgbClr val="0000FF"/>
                    </a:solidFill>
                  </a:rPr>
                  <a:t>HNF</a:t>
                </a:r>
                <a:r>
                  <a:rPr lang="de-DE" sz="2400" dirty="0"/>
                  <a:t> </a:t>
                </a:r>
                <a:r>
                  <a:rPr lang="de-DE" sz="2400" dirty="0" smtClean="0"/>
                  <a:t>  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𝐸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:</m:t>
                    </m:r>
                    <m:d>
                      <m:d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</m:acc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de-DE" sz="24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7" name="Abgerundetes 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938053"/>
                <a:ext cx="3528392" cy="648072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4"/>
                <a:stretch>
                  <a:fillRect l="-1727" b="-754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10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Die Ebene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400" dirty="0" smtClean="0"/>
                  <a:t> sei gegeben durch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lvl="0" indent="0">
                  <a:buNone/>
                </a:pPr>
                <a:r>
                  <a:rPr lang="de-DE" sz="2400" dirty="0" smtClean="0"/>
                  <a:t>Wie lautet die entsprechende Hesse‘sche Normalen Form der Ebene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400" dirty="0" smtClean="0"/>
                  <a:t>?</a:t>
                </a:r>
                <a:endParaRPr lang="de-DE" sz="2400" dirty="0" smtClean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01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400" dirty="0" smtClean="0"/>
                  <a:t> liest man zunächst den Normalenvektor mit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 ab. </a:t>
                </a:r>
              </a:p>
              <a:p>
                <a:pPr marL="0" lvl="0" indent="0">
                  <a:buNone/>
                </a:pPr>
                <a:r>
                  <a:rPr lang="de-DE" sz="2400" dirty="0" smtClean="0"/>
                  <a:t>Mit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400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</m:d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de-DE" sz="2400" dirty="0" smtClean="0"/>
                  <a:t> folgt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.</a:t>
                </a:r>
              </a:p>
              <a:p>
                <a:pPr marL="0" lvl="0" indent="0">
                  <a:buNone/>
                </a:pPr>
                <a:r>
                  <a:rPr lang="de-DE" sz="2400" dirty="0" smtClean="0"/>
                  <a:t>Nun suchen wir uns einen beliebigen Punkt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de-DE" sz="2400" dirty="0" smtClean="0"/>
                  <a:t>, der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400" dirty="0" smtClean="0"/>
                  <a:t> liegt, den wir dann als Stützvektor verwenden können.</a:t>
                </a:r>
              </a:p>
              <a:p>
                <a:pPr marL="0" lvl="0" indent="0">
                  <a:buNone/>
                </a:pPr>
                <a:r>
                  <a:rPr lang="de-DE" sz="2400" dirty="0" smtClean="0"/>
                  <a:t>Dazu setzen wir zwei beliebige Koordinaten der </a:t>
                </a:r>
                <a:r>
                  <a:rPr lang="de-DE" sz="2400" dirty="0" err="1" smtClean="0"/>
                  <a:t>Ebenengleichung</a:t>
                </a:r>
                <a:r>
                  <a:rPr lang="de-DE" sz="2400" dirty="0" smtClean="0"/>
                  <a:t> gleich Null und berechnen die dritte Koordinate.</a:t>
                </a:r>
                <a:endParaRPr lang="de-DE" sz="2400" dirty="0" smtClean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795" b="-27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62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Beispielsweise setzen </a:t>
                </a:r>
                <a:r>
                  <a:rPr lang="de-DE" sz="2400" dirty="0"/>
                  <a:t>wir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de-DE" sz="2400" dirty="0" smtClean="0"/>
                  <a:t> und erhalten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de-DE" sz="2400" dirty="0" smtClean="0"/>
                  <a:t>. </a:t>
                </a:r>
              </a:p>
              <a:p>
                <a:pPr marL="0" lvl="0" indent="0">
                  <a:buNone/>
                </a:pPr>
                <a:r>
                  <a:rPr lang="de-DE" sz="2400" dirty="0" smtClean="0"/>
                  <a:t>Somit liegt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</m:oMath>
                </a14:m>
                <a:r>
                  <a:rPr lang="de-DE" sz="2400" dirty="0" smtClean="0"/>
                  <a:t>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400" dirty="0" smtClean="0"/>
                  <a:t> und wir erhalten folgendes</a:t>
                </a:r>
              </a:p>
              <a:p>
                <a:pPr marL="0" lvl="0" indent="0">
                  <a:buNone/>
                </a:pPr>
                <a:endParaRPr lang="de-DE" sz="2400" dirty="0" smtClean="0"/>
              </a:p>
              <a:p>
                <a:pPr marL="0" lvl="0" indent="0">
                  <a:buNone/>
                </a:pPr>
                <a:r>
                  <a:rPr lang="de-DE" sz="2400" b="1" dirty="0" smtClean="0"/>
                  <a:t>Ergebnis:</a:t>
                </a:r>
                <a:r>
                  <a:rPr lang="de-DE" sz="2400" dirty="0" smtClean="0"/>
                  <a:t> </a:t>
                </a:r>
              </a:p>
              <a:p>
                <a:pPr marL="0" lvl="0" indent="0">
                  <a:buNone/>
                </a:pPr>
                <a:r>
                  <a:rPr lang="de-DE" sz="2400" dirty="0" smtClean="0"/>
                  <a:t>Die HNF 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de-DE" sz="2400" dirty="0" smtClean="0"/>
                  <a:t> lautet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𝐸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:</m:t>
                    </m:r>
                    <m:r>
                      <a:rPr lang="de-DE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sz="2400" b="0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eqArr>
                          </m:e>
                        </m:d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de-DE" sz="2400" dirty="0" smtClean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eck 2"/>
              <p:cNvSpPr/>
              <p:nvPr/>
            </p:nvSpPr>
            <p:spPr>
              <a:xfrm>
                <a:off x="6948264" y="98868"/>
                <a:ext cx="2123402" cy="876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de-DE" sz="1400" i="1" dirty="0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−2</m:t>
                      </m:r>
                      <m:sSub>
                        <m:sSub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4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1400" i="1" dirty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de-DE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acc>
                        </m:e>
                        <m:sub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de-DE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de-DE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de-DE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98868"/>
                <a:ext cx="2123402" cy="8761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Gerade Verbindung 5"/>
          <p:cNvSpPr/>
          <p:nvPr/>
        </p:nvSpPr>
        <p:spPr>
          <a:xfrm>
            <a:off x="3347864" y="4581128"/>
            <a:ext cx="3384376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6929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HNF in Koordinatenschreibweise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r>
                  <a:rPr lang="de-DE" sz="2400" dirty="0" smtClean="0"/>
                  <a:t>Die </a:t>
                </a:r>
                <a:r>
                  <a:rPr lang="de-DE" sz="2400" dirty="0" err="1">
                    <a:solidFill>
                      <a:srgbClr val="FF0000"/>
                    </a:solidFill>
                  </a:rPr>
                  <a:t>Hesse'sche</a:t>
                </a:r>
                <a:r>
                  <a:rPr lang="de-DE" sz="2400" dirty="0">
                    <a:solidFill>
                      <a:srgbClr val="FF0000"/>
                    </a:solidFill>
                  </a:rPr>
                  <a:t> </a:t>
                </a:r>
                <a:r>
                  <a:rPr lang="de-DE" sz="2400" dirty="0" err="1">
                    <a:solidFill>
                      <a:srgbClr val="FF0000"/>
                    </a:solidFill>
                  </a:rPr>
                  <a:t>Normalenform</a:t>
                </a:r>
                <a:r>
                  <a:rPr lang="de-DE" sz="2400" dirty="0">
                    <a:solidFill>
                      <a:srgbClr val="FF0000"/>
                    </a:solidFill>
                  </a:rPr>
                  <a:t> (HNF)</a:t>
                </a:r>
                <a:r>
                  <a:rPr lang="de-DE" sz="2400" dirty="0"/>
                  <a:t> einer Ebene kann auch in Koordinatenschreibweise notiert werden.</a:t>
                </a:r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r>
                  <a:rPr lang="de-DE" sz="2400" dirty="0"/>
                  <a:t>In der Koordinatenform </a:t>
                </a:r>
                <a14:m>
                  <m:oMath xmlns:m="http://schemas.openxmlformats.org/officeDocument/2006/math">
                    <m:r>
                      <a:rPr lang="de-DE" sz="2400" i="1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𝐸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: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itchFamily="18" charset="0"/>
                      </a:rPr>
                      <m:t>𝑎</m:t>
                    </m:r>
                    <m:sSub>
                      <m:sSub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1</m:t>
                        </m:r>
                      </m:sub>
                    </m:sSub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itchFamily="18" charset="0"/>
                      </a:rPr>
                      <m:t>𝑏</m:t>
                    </m:r>
                    <m:sSub>
                      <m:sSub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2</m:t>
                        </m:r>
                      </m:sub>
                    </m:sSub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itchFamily="18" charset="0"/>
                      </a:rPr>
                      <m:t>𝑐</m:t>
                    </m:r>
                    <m:sSub>
                      <m:sSub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3</m:t>
                        </m:r>
                      </m:sub>
                    </m:sSub>
                    <m:r>
                      <a:rPr lang="de-DE" sz="2400" i="1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de-DE" sz="2400" i="1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𝑑</m:t>
                    </m:r>
                  </m:oMath>
                </a14:m>
                <a:r>
                  <a:rPr lang="de-DE" sz="2400" dirty="0"/>
                  <a:t> ziehe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𝑑</m:t>
                    </m:r>
                  </m:oMath>
                </a14:m>
                <a:r>
                  <a:rPr lang="de-DE" sz="2400" dirty="0"/>
                  <a:t> auf beiden Seiten ab und teile anschließend durch die Länge des </a:t>
                </a:r>
                <a:r>
                  <a:rPr lang="de-DE" sz="2400" dirty="0" err="1"/>
                  <a:t>Normalenvektors</a:t>
                </a:r>
                <a:r>
                  <a:rPr lang="de-DE" sz="2400" dirty="0"/>
                  <a:t>:</a:t>
                </a:r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endParaRPr lang="de-DE" sz="2400" dirty="0"/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endParaRPr lang="de-DE" sz="2400" dirty="0"/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endParaRPr lang="de-DE" sz="2400" dirty="0"/>
              </a:p>
              <a:p>
                <a:pPr marL="0" lvl="0" indent="0">
                  <a:spcAft>
                    <a:spcPts val="0"/>
                  </a:spcAft>
                  <a:buSzPts val="1072"/>
                  <a:buNone/>
                </a:pPr>
                <a:r>
                  <a:rPr lang="de-DE" sz="2400" dirty="0" smtClean="0"/>
                  <a:t>Dies </a:t>
                </a:r>
                <a:r>
                  <a:rPr lang="de-DE" sz="2400" dirty="0"/>
                  <a:t>ist die HNF in Koordinatenschreibweise</a:t>
                </a:r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Abgerundetes Rechteck 4"/>
              <p:cNvSpPr/>
              <p:nvPr/>
            </p:nvSpPr>
            <p:spPr>
              <a:xfrm>
                <a:off x="2447764" y="3861048"/>
                <a:ext cx="4248472" cy="792088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hangingPunct="0"/>
                <a:r>
                  <a:rPr lang="de-DE" sz="2400" dirty="0" smtClean="0">
                    <a:solidFill>
                      <a:srgbClr val="0000FF"/>
                    </a:solidFill>
                    <a:ea typeface="Cambria Math" pitchFamily="18" charset="0"/>
                  </a:rPr>
                  <a:t>HNF E</a:t>
                </a:r>
                <a:r>
                  <a:rPr lang="de-DE" sz="2400" dirty="0" smtClean="0">
                    <a:solidFill>
                      <a:srgbClr val="0000FF"/>
                    </a:solidFill>
                    <a:ea typeface="Cambria Math" pitchFamily="18" charset="0"/>
                  </a:rPr>
                  <a:t>:   </a:t>
                </a:r>
                <a:r>
                  <a:rPr lang="de-DE" sz="2400" dirty="0" smtClean="0">
                    <a:solidFill>
                      <a:srgbClr val="FF0000"/>
                    </a:solidFill>
                    <a:ea typeface="Cambria Math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𝑎</m:t>
                        </m:r>
                        <m:sSub>
                          <m:sSub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+</m:t>
                        </m:r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𝑏</m:t>
                        </m:r>
                        <m:sSub>
                          <m:sSub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+</m:t>
                        </m:r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−</m:t>
                        </m:r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𝑑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de-DE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de-DE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de-DE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de-DE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400">
                                <a:solidFill>
                                  <a:prstClr val="black"/>
                                </a:solidFill>
                                <a:latin typeface="Cambria Math" pitchFamily="18" charset="0"/>
                                <a:ea typeface="Cambria Math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de-DE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de-DE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=0</m:t>
                    </m:r>
                  </m:oMath>
                </a14:m>
                <a:endParaRPr lang="de-DE" sz="2400" dirty="0">
                  <a:solidFill>
                    <a:prstClr val="black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764" y="3861048"/>
                <a:ext cx="4248472" cy="792088"/>
              </a:xfrm>
              <a:prstGeom prst="roundRect">
                <a:avLst>
                  <a:gd name="adj" fmla="val 17878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785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Rechenbeispiel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Wandle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: 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de-DE" sz="2400" dirty="0" smtClean="0"/>
                  <a:t> um in die Hesse‘sche Normalenform (Koordinatenschreibweise).</a:t>
                </a:r>
              </a:p>
              <a:p>
                <a:pPr marL="0" lvl="0" indent="0">
                  <a:buNone/>
                </a:pPr>
                <a:endParaRPr lang="de-DE" sz="800" dirty="0" smtClean="0"/>
              </a:p>
              <a:p>
                <a:pPr marL="0" lvl="0" indent="0">
                  <a:buNone/>
                </a:pPr>
                <a:r>
                  <a:rPr lang="de-DE" sz="2400" b="1" dirty="0" smtClean="0"/>
                  <a:t>Lösung:</a:t>
                </a:r>
              </a:p>
              <a:p>
                <a:pPr marL="0" lvl="0" indent="0">
                  <a:buNone/>
                </a:pPr>
                <a:r>
                  <a:rPr lang="de-DE" sz="2400" dirty="0" smtClean="0"/>
                  <a:t>Mit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e>
                            <m:r>
                              <a:rPr lang="de-DE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eqArr>
                      </m:e>
                    </m:d>
                  </m:oMath>
                </a14:m>
                <a:r>
                  <a:rPr lang="de-DE" sz="2400" dirty="0" smtClean="0"/>
                  <a:t> folgt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e>
                    </m:d>
                    <m:r>
                      <a:rPr lang="de-DE" sz="24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de-DE" sz="2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de-DE" sz="2400" dirty="0" smtClean="0"/>
                  <a:t>. Daraus erhalten wir direkt die HNF.</a:t>
                </a:r>
              </a:p>
              <a:p>
                <a:pPr marL="0" lvl="0" indent="0">
                  <a:buNone/>
                </a:pPr>
                <a:endParaRPr lang="de-DE" sz="2400" dirty="0"/>
              </a:p>
              <a:p>
                <a:pPr marL="0" lvl="0" indent="0">
                  <a:buNone/>
                </a:pPr>
                <a:r>
                  <a:rPr lang="de-DE" sz="2400" b="1" dirty="0" smtClean="0"/>
                  <a:t>Ergebnis:</a:t>
                </a:r>
                <a:r>
                  <a:rPr lang="de-DE" sz="2400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b="0" i="0" dirty="0" smtClean="0">
                        <a:latin typeface="Cambria Math" panose="02040503050406030204" pitchFamily="18" charset="0"/>
                      </a:rPr>
                      <m:t>HNF</m:t>
                    </m:r>
                    <m:r>
                      <a:rPr lang="de-DE" sz="24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:</m:t>
                    </m:r>
                    <m:f>
                      <m:f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+2</m:t>
                        </m:r>
                        <m:sSub>
                          <m:sSub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2400" i="1" dirty="0">
                            <a:latin typeface="Cambria Math" panose="02040503050406030204" pitchFamily="18" charset="0"/>
                          </a:rPr>
                          <m:t>−2</m:t>
                        </m:r>
                        <m:sSub>
                          <m:sSub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lvl="0" indent="0">
                  <a:buNone/>
                </a:pPr>
                <a:endParaRPr lang="de-DE" sz="2400" dirty="0" smtClean="0"/>
              </a:p>
            </p:txBody>
          </p:sp>
        </mc:Choice>
        <mc:Fallback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Gerade Verbindung 5"/>
          <p:cNvSpPr/>
          <p:nvPr/>
        </p:nvSpPr>
        <p:spPr>
          <a:xfrm>
            <a:off x="1907704" y="5589240"/>
            <a:ext cx="3384376" cy="0"/>
          </a:xfrm>
          <a:prstGeom prst="line">
            <a:avLst/>
          </a:prstGeom>
          <a:noFill/>
          <a:ln w="28575">
            <a:solidFill>
              <a:srgbClr val="FF6633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67759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</Words>
  <Application>Microsoft Office PowerPoint</Application>
  <PresentationFormat>Bildschirmpräsentation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5" baseType="lpstr">
      <vt:lpstr>Albany</vt:lpstr>
      <vt:lpstr>Andale Sans UI</vt:lpstr>
      <vt:lpstr>Calibri</vt:lpstr>
      <vt:lpstr>Cambria Math</vt:lpstr>
      <vt:lpstr>Tahoma</vt:lpstr>
      <vt:lpstr>Wingdings</vt:lpstr>
      <vt:lpstr>Wingdings 2</vt:lpstr>
      <vt:lpstr>Galathea</vt:lpstr>
      <vt:lpstr>Einheitsvektoren</vt:lpstr>
      <vt:lpstr>Hesse‘sche Normalenform</vt:lpstr>
      <vt:lpstr>Rechenbeispiel</vt:lpstr>
      <vt:lpstr>Lösung</vt:lpstr>
      <vt:lpstr>Lösung</vt:lpstr>
      <vt:lpstr>HNF in Koordinatenschreibweise</vt:lpstr>
      <vt:lpstr>Rechenbeispiel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263</cp:revision>
  <dcterms:created xsi:type="dcterms:W3CDTF">2013-03-17T05:38:34Z</dcterms:created>
  <dcterms:modified xsi:type="dcterms:W3CDTF">2018-01-30T17:03:21Z</dcterms:modified>
</cp:coreProperties>
</file>